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8" r:id="rId3"/>
    <p:sldId id="269" r:id="rId4"/>
    <p:sldId id="270" r:id="rId5"/>
    <p:sldId id="260" r:id="rId6"/>
    <p:sldId id="258" r:id="rId7"/>
    <p:sldId id="259" r:id="rId8"/>
    <p:sldId id="261" r:id="rId9"/>
    <p:sldId id="263" r:id="rId10"/>
    <p:sldId id="262" r:id="rId11"/>
    <p:sldId id="264" r:id="rId12"/>
    <p:sldId id="265" r:id="rId13"/>
    <p:sldId id="267" r:id="rId14"/>
    <p:sldId id="271" r:id="rId15"/>
    <p:sldId id="273" r:id="rId16"/>
    <p:sldId id="274" r:id="rId17"/>
    <p:sldId id="276" r:id="rId18"/>
    <p:sldId id="278" r:id="rId19"/>
    <p:sldId id="277" r:id="rId20"/>
    <p:sldId id="280" r:id="rId21"/>
    <p:sldId id="281" r:id="rId22"/>
    <p:sldId id="282" r:id="rId23"/>
    <p:sldId id="283" r:id="rId24"/>
    <p:sldId id="284" r:id="rId25"/>
    <p:sldId id="289" r:id="rId26"/>
    <p:sldId id="285" r:id="rId27"/>
    <p:sldId id="290" r:id="rId28"/>
    <p:sldId id="291" r:id="rId29"/>
    <p:sldId id="292" r:id="rId30"/>
    <p:sldId id="293" r:id="rId31"/>
    <p:sldId id="294" r:id="rId32"/>
    <p:sldId id="295" r:id="rId33"/>
    <p:sldId id="298" r:id="rId34"/>
    <p:sldId id="300" r:id="rId35"/>
    <p:sldId id="299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279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7F408-AD78-44DF-8CA2-406269318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D259F7F-EAF9-4F93-B98B-EA449E27175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>
              <a:solidFill>
                <a:srgbClr val="FF0000"/>
              </a:solidFill>
            </a:rPr>
            <a:t>ŞİDDET</a:t>
          </a:r>
          <a:endParaRPr lang="tr-TR" sz="4800" dirty="0">
            <a:solidFill>
              <a:srgbClr val="FF0000"/>
            </a:solidFill>
          </a:endParaRPr>
        </a:p>
      </dgm:t>
    </dgm:pt>
    <dgm:pt modelId="{AD3EEA3A-9439-4921-86E9-73750DF73F13}" type="parTrans" cxnId="{B9504846-3863-49EA-A390-7D0463BCBA78}">
      <dgm:prSet/>
      <dgm:spPr/>
      <dgm:t>
        <a:bodyPr/>
        <a:lstStyle/>
        <a:p>
          <a:endParaRPr lang="tr-TR"/>
        </a:p>
      </dgm:t>
    </dgm:pt>
    <dgm:pt modelId="{6DF3D005-916A-49A3-A0EE-0FF5922D3CB6}" type="sibTrans" cxnId="{B9504846-3863-49EA-A390-7D0463BCBA78}">
      <dgm:prSet/>
      <dgm:spPr/>
      <dgm:t>
        <a:bodyPr/>
        <a:lstStyle/>
        <a:p>
          <a:endParaRPr lang="tr-TR"/>
        </a:p>
      </dgm:t>
    </dgm:pt>
    <dgm:pt modelId="{04F97ED0-8CDE-4473-AFF7-C1651251B6DD}" type="pres">
      <dgm:prSet presAssocID="{8DC7F408-AD78-44DF-8CA2-406269318C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8825DD-BF31-41B7-8EF4-7C86DB398AC1}" type="pres">
      <dgm:prSet presAssocID="{CD259F7F-EAF9-4F93-B98B-EA449E271759}" presName="parentText" presStyleLbl="node1" presStyleIdx="0" presStyleCnt="1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504846-3863-49EA-A390-7D0463BCBA78}" srcId="{8DC7F408-AD78-44DF-8CA2-406269318C89}" destId="{CD259F7F-EAF9-4F93-B98B-EA449E271759}" srcOrd="0" destOrd="0" parTransId="{AD3EEA3A-9439-4921-86E9-73750DF73F13}" sibTransId="{6DF3D005-916A-49A3-A0EE-0FF5922D3CB6}"/>
    <dgm:cxn modelId="{02260400-3A90-4942-BD92-9DD57365DEA0}" type="presOf" srcId="{8DC7F408-AD78-44DF-8CA2-406269318C89}" destId="{04F97ED0-8CDE-4473-AFF7-C1651251B6DD}" srcOrd="0" destOrd="0" presId="urn:microsoft.com/office/officeart/2005/8/layout/vList2"/>
    <dgm:cxn modelId="{8B2425F8-1BBF-4EE6-BD88-2469DC92DD98}" type="presOf" srcId="{CD259F7F-EAF9-4F93-B98B-EA449E271759}" destId="{848825DD-BF31-41B7-8EF4-7C86DB398AC1}" srcOrd="0" destOrd="0" presId="urn:microsoft.com/office/officeart/2005/8/layout/vList2"/>
    <dgm:cxn modelId="{40A7C284-E027-4766-8A86-56F9081FCE4C}" type="presParOf" srcId="{04F97ED0-8CDE-4473-AFF7-C1651251B6DD}" destId="{848825DD-BF31-41B7-8EF4-7C86DB398A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6B3E0-25DF-4B74-A2AE-3CEE8516F4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994BF5-0D22-449D-8160-1DC86E949CF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400" b="1" dirty="0" smtClean="0">
              <a:solidFill>
                <a:srgbClr val="FF0000"/>
              </a:solidFill>
            </a:rPr>
            <a:t>Şiddet, </a:t>
          </a:r>
          <a:r>
            <a:rPr lang="tr-TR" sz="2400" b="1" dirty="0" smtClean="0"/>
            <a:t>güç ve baskı uygulayarak insanların bedensel veya ruhsal açıdan zarar görmesine neden olan bireysel veya toplu hareketlerin tümüdür.</a:t>
          </a:r>
          <a:endParaRPr lang="tr-TR" sz="2400" dirty="0">
            <a:solidFill>
              <a:srgbClr val="FF0000"/>
            </a:solidFill>
          </a:endParaRPr>
        </a:p>
      </dgm:t>
    </dgm:pt>
    <dgm:pt modelId="{C543BE05-F04C-4043-94CC-BE767B2B635B}" type="parTrans" cxnId="{98EBC37D-78EF-4348-8C58-4516E2609BDF}">
      <dgm:prSet/>
      <dgm:spPr/>
      <dgm:t>
        <a:bodyPr/>
        <a:lstStyle/>
        <a:p>
          <a:endParaRPr lang="tr-TR"/>
        </a:p>
      </dgm:t>
    </dgm:pt>
    <dgm:pt modelId="{F3EBEB59-0957-40D0-9803-CCF4D1DE3406}" type="sibTrans" cxnId="{98EBC37D-78EF-4348-8C58-4516E2609BDF}">
      <dgm:prSet/>
      <dgm:spPr/>
      <dgm:t>
        <a:bodyPr/>
        <a:lstStyle/>
        <a:p>
          <a:endParaRPr lang="tr-TR"/>
        </a:p>
      </dgm:t>
    </dgm:pt>
    <dgm:pt modelId="{95DDC9A3-C1C2-4937-9A20-88E313BDA559}" type="pres">
      <dgm:prSet presAssocID="{6CD6B3E0-25DF-4B74-A2AE-3CEE8516F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94760-C8AB-4667-A6AD-D88BE8986C98}" type="pres">
      <dgm:prSet presAssocID="{5C994BF5-0D22-449D-8160-1DC86E949C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DCB274-13B8-481E-A29D-C48572D0B8DC}" type="presOf" srcId="{6CD6B3E0-25DF-4B74-A2AE-3CEE8516F4E7}" destId="{95DDC9A3-C1C2-4937-9A20-88E313BDA559}" srcOrd="0" destOrd="0" presId="urn:microsoft.com/office/officeart/2005/8/layout/vList2"/>
    <dgm:cxn modelId="{98EBC37D-78EF-4348-8C58-4516E2609BDF}" srcId="{6CD6B3E0-25DF-4B74-A2AE-3CEE8516F4E7}" destId="{5C994BF5-0D22-449D-8160-1DC86E949CF9}" srcOrd="0" destOrd="0" parTransId="{C543BE05-F04C-4043-94CC-BE767B2B635B}" sibTransId="{F3EBEB59-0957-40D0-9803-CCF4D1DE3406}"/>
    <dgm:cxn modelId="{CF655B9D-FDCF-414D-A1EB-7074E5C5401E}" type="presOf" srcId="{5C994BF5-0D22-449D-8160-1DC86E949CF9}" destId="{D1A94760-C8AB-4667-A6AD-D88BE8986C98}" srcOrd="0" destOrd="0" presId="urn:microsoft.com/office/officeart/2005/8/layout/vList2"/>
    <dgm:cxn modelId="{CFAEA5A4-FF5F-4E5A-8DA4-122C17539606}" type="presParOf" srcId="{95DDC9A3-C1C2-4937-9A20-88E313BDA559}" destId="{D1A94760-C8AB-4667-A6AD-D88BE8986C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98F27-9C39-4100-B00D-3C3921BD0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1C4873-1725-4808-8F14-95BBA9597A1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/>
            <a:t>ZORBALIK</a:t>
          </a:r>
          <a:endParaRPr lang="tr-TR" sz="4800" dirty="0"/>
        </a:p>
      </dgm:t>
    </dgm:pt>
    <dgm:pt modelId="{31CFDCC8-ADF5-486F-A9DF-9CB3F3E20930}" type="parTrans" cxnId="{0A166BD3-20E3-459E-ADC4-5E10C96CB27A}">
      <dgm:prSet/>
      <dgm:spPr/>
      <dgm:t>
        <a:bodyPr/>
        <a:lstStyle/>
        <a:p>
          <a:endParaRPr lang="tr-TR"/>
        </a:p>
      </dgm:t>
    </dgm:pt>
    <dgm:pt modelId="{15D36473-17E6-48C5-A182-DEB3328192C6}" type="sibTrans" cxnId="{0A166BD3-20E3-459E-ADC4-5E10C96CB27A}">
      <dgm:prSet/>
      <dgm:spPr/>
      <dgm:t>
        <a:bodyPr/>
        <a:lstStyle/>
        <a:p>
          <a:endParaRPr lang="tr-TR"/>
        </a:p>
      </dgm:t>
    </dgm:pt>
    <dgm:pt modelId="{102C2649-3B61-4BB3-B250-8846FF27115E}" type="pres">
      <dgm:prSet presAssocID="{7C298F27-9C39-4100-B00D-3C3921BD0F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D9DDAD-C971-4E6C-A76F-6E6564F32842}" type="pres">
      <dgm:prSet presAssocID="{C11C4873-1725-4808-8F14-95BBA9597A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166BD3-20E3-459E-ADC4-5E10C96CB27A}" srcId="{7C298F27-9C39-4100-B00D-3C3921BD0F55}" destId="{C11C4873-1725-4808-8F14-95BBA9597A13}" srcOrd="0" destOrd="0" parTransId="{31CFDCC8-ADF5-486F-A9DF-9CB3F3E20930}" sibTransId="{15D36473-17E6-48C5-A182-DEB3328192C6}"/>
    <dgm:cxn modelId="{85F30237-AA3B-4C8E-8170-CCD01C1E8958}" type="presOf" srcId="{C11C4873-1725-4808-8F14-95BBA9597A13}" destId="{B7D9DDAD-C971-4E6C-A76F-6E6564F32842}" srcOrd="0" destOrd="0" presId="urn:microsoft.com/office/officeart/2005/8/layout/vList2"/>
    <dgm:cxn modelId="{9548A941-5329-434A-9EC4-96CD72DCEF24}" type="presOf" srcId="{7C298F27-9C39-4100-B00D-3C3921BD0F55}" destId="{102C2649-3B61-4BB3-B250-8846FF27115E}" srcOrd="0" destOrd="0" presId="urn:microsoft.com/office/officeart/2005/8/layout/vList2"/>
    <dgm:cxn modelId="{7965E19F-9A2C-4CF4-90A1-9FD3C2C9D061}" type="presParOf" srcId="{102C2649-3B61-4BB3-B250-8846FF27115E}" destId="{B7D9DDAD-C971-4E6C-A76F-6E6564F32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9F5EF-65EA-4797-866F-F9232A243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8326D5-EDDC-4D7A-866D-427E614D11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800" dirty="0" smtClean="0">
              <a:solidFill>
                <a:srgbClr val="FF0000"/>
              </a:solidFill>
            </a:rPr>
            <a:t>Zorbalık</a:t>
          </a:r>
          <a:r>
            <a:rPr lang="tr-TR" sz="2800" dirty="0" smtClean="0"/>
            <a:t>, güç eşitliğinin olmadığı, süreklilik gösteren zarar verici veya rahatsız edici saldırgan davranışları tanımlamak üzere kullanılır. </a:t>
          </a:r>
          <a:endParaRPr lang="tr-TR" sz="2800" dirty="0"/>
        </a:p>
      </dgm:t>
    </dgm:pt>
    <dgm:pt modelId="{5489F29D-36FE-4578-9B34-E601EA39A308}" type="parTrans" cxnId="{86649C90-F469-4B96-BD6C-A2948133488F}">
      <dgm:prSet/>
      <dgm:spPr/>
      <dgm:t>
        <a:bodyPr/>
        <a:lstStyle/>
        <a:p>
          <a:endParaRPr lang="tr-TR"/>
        </a:p>
      </dgm:t>
    </dgm:pt>
    <dgm:pt modelId="{ED90C38A-BC68-42CC-AFB4-F9DAB394041D}" type="sibTrans" cxnId="{86649C90-F469-4B96-BD6C-A2948133488F}">
      <dgm:prSet/>
      <dgm:spPr/>
      <dgm:t>
        <a:bodyPr/>
        <a:lstStyle/>
        <a:p>
          <a:endParaRPr lang="tr-TR"/>
        </a:p>
      </dgm:t>
    </dgm:pt>
    <dgm:pt modelId="{2C5934BB-CCA1-47C5-A146-1D493D773D36}" type="pres">
      <dgm:prSet presAssocID="{3B89F5EF-65EA-4797-866F-F9232A243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926605-7FFD-4248-ADE8-C021D6F98FEF}" type="pres">
      <dgm:prSet presAssocID="{FE8326D5-EDDC-4D7A-866D-427E614D1104}" presName="parentText" presStyleLbl="node1" presStyleIdx="0" presStyleCnt="1" custLinFactNeighborX="384" custLinFactNeighborY="-206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649C90-F469-4B96-BD6C-A2948133488F}" srcId="{3B89F5EF-65EA-4797-866F-F9232A243145}" destId="{FE8326D5-EDDC-4D7A-866D-427E614D1104}" srcOrd="0" destOrd="0" parTransId="{5489F29D-36FE-4578-9B34-E601EA39A308}" sibTransId="{ED90C38A-BC68-42CC-AFB4-F9DAB394041D}"/>
    <dgm:cxn modelId="{39D371DD-F024-4955-8668-26BE836D7BB1}" type="presOf" srcId="{3B89F5EF-65EA-4797-866F-F9232A243145}" destId="{2C5934BB-CCA1-47C5-A146-1D493D773D36}" srcOrd="0" destOrd="0" presId="urn:microsoft.com/office/officeart/2005/8/layout/vList2"/>
    <dgm:cxn modelId="{05A8FB27-3F08-4BBD-ADD4-C2EC4D1E5BB3}" type="presOf" srcId="{FE8326D5-EDDC-4D7A-866D-427E614D1104}" destId="{17926605-7FFD-4248-ADE8-C021D6F98FEF}" srcOrd="0" destOrd="0" presId="urn:microsoft.com/office/officeart/2005/8/layout/vList2"/>
    <dgm:cxn modelId="{618E9458-70F2-4A46-A56D-AD173833B1F5}" type="presParOf" srcId="{2C5934BB-CCA1-47C5-A146-1D493D773D36}" destId="{17926605-7FFD-4248-ADE8-C021D6F9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9B1533-1172-4554-B3C7-7F63AB0058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A8557F-1EB8-4C0A-9F50-FDFEFCC478B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3600" b="1" dirty="0" err="1" smtClean="0"/>
            <a:t>Akran</a:t>
          </a:r>
          <a:r>
            <a:rPr lang="en-GB" sz="3600" b="1" dirty="0" smtClean="0"/>
            <a:t> Zorbalığı </a:t>
          </a:r>
          <a:endParaRPr lang="tr-TR" sz="3600" dirty="0"/>
        </a:p>
      </dgm:t>
    </dgm:pt>
    <dgm:pt modelId="{F71DFEEC-D062-4ACA-9F10-8DA6547583A4}" type="parTrans" cxnId="{0D187A93-6F9B-4765-B36C-F5FC1F888222}">
      <dgm:prSet/>
      <dgm:spPr/>
      <dgm:t>
        <a:bodyPr/>
        <a:lstStyle/>
        <a:p>
          <a:endParaRPr lang="tr-TR"/>
        </a:p>
      </dgm:t>
    </dgm:pt>
    <dgm:pt modelId="{4B3A5DBF-6615-42F3-AA99-216191D28DEE}" type="sibTrans" cxnId="{0D187A93-6F9B-4765-B36C-F5FC1F888222}">
      <dgm:prSet/>
      <dgm:spPr/>
      <dgm:t>
        <a:bodyPr/>
        <a:lstStyle/>
        <a:p>
          <a:endParaRPr lang="tr-TR"/>
        </a:p>
      </dgm:t>
    </dgm:pt>
    <dgm:pt modelId="{F11D5A23-AA81-4486-808D-193278D68C22}" type="pres">
      <dgm:prSet presAssocID="{E29B1533-1172-4554-B3C7-7F63AB0058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FD9F07A-FA6E-4A74-B84E-A51168495181}" type="pres">
      <dgm:prSet presAssocID="{78A8557F-1EB8-4C0A-9F50-FDFEFCC478B2}" presName="parentText" presStyleLbl="node1" presStyleIdx="0" presStyleCnt="1" custScaleY="174989" custLinFactNeighborY="-93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E5BA7C-58C1-4052-A2D0-8D421E543DDF}" type="presOf" srcId="{E29B1533-1172-4554-B3C7-7F63AB0058E6}" destId="{F11D5A23-AA81-4486-808D-193278D68C22}" srcOrd="0" destOrd="0" presId="urn:microsoft.com/office/officeart/2005/8/layout/vList2"/>
    <dgm:cxn modelId="{0D187A93-6F9B-4765-B36C-F5FC1F888222}" srcId="{E29B1533-1172-4554-B3C7-7F63AB0058E6}" destId="{78A8557F-1EB8-4C0A-9F50-FDFEFCC478B2}" srcOrd="0" destOrd="0" parTransId="{F71DFEEC-D062-4ACA-9F10-8DA6547583A4}" sibTransId="{4B3A5DBF-6615-42F3-AA99-216191D28DEE}"/>
    <dgm:cxn modelId="{669CD1A7-7E68-444A-8A62-D98CABE16A51}" type="presOf" srcId="{78A8557F-1EB8-4C0A-9F50-FDFEFCC478B2}" destId="{8FD9F07A-FA6E-4A74-B84E-A51168495181}" srcOrd="0" destOrd="0" presId="urn:microsoft.com/office/officeart/2005/8/layout/vList2"/>
    <dgm:cxn modelId="{2BEC62F7-EA1E-4806-B50C-92A7267E5E76}" type="presParOf" srcId="{F11D5A23-AA81-4486-808D-193278D68C22}" destId="{8FD9F07A-FA6E-4A74-B84E-A51168495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FD8150-06C3-4705-9B2F-0FE85ABE67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94AA2D-2E84-4451-819B-C5681769469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4000" b="1" dirty="0" err="1" smtClean="0">
              <a:solidFill>
                <a:srgbClr val="FF0000"/>
              </a:solidFill>
            </a:rPr>
            <a:t>Seyirci</a:t>
          </a:r>
          <a:r>
            <a:rPr lang="en-GB" sz="4000" b="1" dirty="0" smtClean="0">
              <a:solidFill>
                <a:srgbClr val="FF0000"/>
              </a:solidFill>
            </a:rPr>
            <a:t> ne </a:t>
          </a:r>
          <a:r>
            <a:rPr lang="en-GB" sz="4000" b="1" dirty="0" err="1" smtClean="0">
              <a:solidFill>
                <a:srgbClr val="FF0000"/>
              </a:solidFill>
            </a:rPr>
            <a:t>yapabilir</a:t>
          </a:r>
          <a:r>
            <a:rPr lang="en-GB" sz="4000" b="1" dirty="0" smtClean="0">
              <a:solidFill>
                <a:srgbClr val="FF0000"/>
              </a:solidFill>
            </a:rPr>
            <a:t>?</a:t>
          </a:r>
          <a:endParaRPr lang="tr-TR" sz="4000" dirty="0">
            <a:solidFill>
              <a:srgbClr val="FF0000"/>
            </a:solidFill>
          </a:endParaRPr>
        </a:p>
      </dgm:t>
    </dgm:pt>
    <dgm:pt modelId="{BEB5570D-ED1A-4CEC-A4FB-22586EA9D0C1}" type="parTrans" cxnId="{4002800E-B019-4A78-BCD6-8F241D6B9E1C}">
      <dgm:prSet/>
      <dgm:spPr/>
      <dgm:t>
        <a:bodyPr/>
        <a:lstStyle/>
        <a:p>
          <a:endParaRPr lang="tr-TR"/>
        </a:p>
      </dgm:t>
    </dgm:pt>
    <dgm:pt modelId="{312581DA-57A5-4BA6-9207-A0266161E4A4}" type="sibTrans" cxnId="{4002800E-B019-4A78-BCD6-8F241D6B9E1C}">
      <dgm:prSet/>
      <dgm:spPr/>
      <dgm:t>
        <a:bodyPr/>
        <a:lstStyle/>
        <a:p>
          <a:endParaRPr lang="tr-TR"/>
        </a:p>
      </dgm:t>
    </dgm:pt>
    <dgm:pt modelId="{0A34FDD3-A22E-4B6E-8D32-6EEAB3BC702A}" type="pres">
      <dgm:prSet presAssocID="{BBFD8150-06C3-4705-9B2F-0FE85ABE6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363094-EC00-455B-8A88-732D5429804C}" type="pres">
      <dgm:prSet presAssocID="{4C94AA2D-2E84-4451-819B-C56817694692}" presName="parentText" presStyleLbl="node1" presStyleIdx="0" presStyleCnt="1" custLinFactY="-200000" custLinFactNeighborX="-9558" custLinFactNeighborY="-22487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4B8C7C7-4D0E-45C1-8583-F167557A65F0}" type="presOf" srcId="{BBFD8150-06C3-4705-9B2F-0FE85ABE67B4}" destId="{0A34FDD3-A22E-4B6E-8D32-6EEAB3BC702A}" srcOrd="0" destOrd="0" presId="urn:microsoft.com/office/officeart/2005/8/layout/vList2"/>
    <dgm:cxn modelId="{14E48F76-F8D8-495A-842A-A52AC46639BC}" type="presOf" srcId="{4C94AA2D-2E84-4451-819B-C56817694692}" destId="{85363094-EC00-455B-8A88-732D5429804C}" srcOrd="0" destOrd="0" presId="urn:microsoft.com/office/officeart/2005/8/layout/vList2"/>
    <dgm:cxn modelId="{4002800E-B019-4A78-BCD6-8F241D6B9E1C}" srcId="{BBFD8150-06C3-4705-9B2F-0FE85ABE67B4}" destId="{4C94AA2D-2E84-4451-819B-C56817694692}" srcOrd="0" destOrd="0" parTransId="{BEB5570D-ED1A-4CEC-A4FB-22586EA9D0C1}" sibTransId="{312581DA-57A5-4BA6-9207-A0266161E4A4}"/>
    <dgm:cxn modelId="{DD28CC2F-F5C1-4938-B682-ED85DAC6A966}" type="presParOf" srcId="{0A34FDD3-A22E-4B6E-8D32-6EEAB3BC702A}" destId="{85363094-EC00-455B-8A88-732D542980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825DD-BF31-41B7-8EF4-7C86DB398AC1}">
      <dsp:nvSpPr>
        <dsp:cNvPr id="0" name=""/>
        <dsp:cNvSpPr/>
      </dsp:nvSpPr>
      <dsp:spPr>
        <a:xfrm>
          <a:off x="0" y="436"/>
          <a:ext cx="2625892" cy="83705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rgbClr val="FF0000"/>
              </a:solidFill>
            </a:rPr>
            <a:t>ŞİDDET</a:t>
          </a:r>
          <a:endParaRPr lang="tr-TR" sz="4800" kern="1200" dirty="0">
            <a:solidFill>
              <a:srgbClr val="FF0000"/>
            </a:solidFill>
          </a:endParaRPr>
        </a:p>
      </dsp:txBody>
      <dsp:txXfrm>
        <a:off x="40862" y="41298"/>
        <a:ext cx="2544168" cy="755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94760-C8AB-4667-A6AD-D88BE8986C98}">
      <dsp:nvSpPr>
        <dsp:cNvPr id="0" name=""/>
        <dsp:cNvSpPr/>
      </dsp:nvSpPr>
      <dsp:spPr>
        <a:xfrm>
          <a:off x="0" y="354525"/>
          <a:ext cx="2766573" cy="38025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Şiddet, </a:t>
          </a:r>
          <a:r>
            <a:rPr lang="tr-TR" sz="2400" b="1" kern="1200" dirty="0" smtClean="0"/>
            <a:t>güç ve baskı uygulayarak insanların bedensel veya ruhsal açıdan zarar görmesine neden olan bireysel veya toplu hareketlerin tümüdür.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135053" y="489578"/>
        <a:ext cx="2496467" cy="3532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DDAD-C971-4E6C-A76F-6E6564F32842}">
      <dsp:nvSpPr>
        <dsp:cNvPr id="0" name=""/>
        <dsp:cNvSpPr/>
      </dsp:nvSpPr>
      <dsp:spPr>
        <a:xfrm>
          <a:off x="0" y="431"/>
          <a:ext cx="3187788" cy="83088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/>
            <a:t>ZORBALIK</a:t>
          </a:r>
          <a:endParaRPr lang="tr-TR" sz="4800" kern="1200" dirty="0"/>
        </a:p>
      </dsp:txBody>
      <dsp:txXfrm>
        <a:off x="40560" y="40991"/>
        <a:ext cx="3106668" cy="749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26605-7FFD-4248-ADE8-C021D6F98FEF}">
      <dsp:nvSpPr>
        <dsp:cNvPr id="0" name=""/>
        <dsp:cNvSpPr/>
      </dsp:nvSpPr>
      <dsp:spPr>
        <a:xfrm>
          <a:off x="0" y="0"/>
          <a:ext cx="4154890" cy="235855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0000"/>
              </a:solidFill>
            </a:rPr>
            <a:t>Zorbalık</a:t>
          </a:r>
          <a:r>
            <a:rPr lang="tr-TR" sz="2800" kern="1200" dirty="0" smtClean="0"/>
            <a:t>, güç eşitliğinin olmadığı, süreklilik gösteren zarar verici veya rahatsız edici saldırgan davranışları tanımlamak üzere kullanılır. </a:t>
          </a:r>
          <a:endParaRPr lang="tr-TR" sz="2800" kern="1200" dirty="0"/>
        </a:p>
      </dsp:txBody>
      <dsp:txXfrm>
        <a:off x="115135" y="115135"/>
        <a:ext cx="3924620" cy="2128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9F07A-FA6E-4A74-B84E-A51168495181}">
      <dsp:nvSpPr>
        <dsp:cNvPr id="0" name=""/>
        <dsp:cNvSpPr/>
      </dsp:nvSpPr>
      <dsp:spPr>
        <a:xfrm>
          <a:off x="0" y="0"/>
          <a:ext cx="3654982" cy="67497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Akran</a:t>
          </a:r>
          <a:r>
            <a:rPr lang="en-GB" sz="3600" b="1" kern="1200" dirty="0" smtClean="0"/>
            <a:t> Zorbalığı </a:t>
          </a:r>
          <a:endParaRPr lang="tr-TR" sz="3600" kern="1200" dirty="0"/>
        </a:p>
      </dsp:txBody>
      <dsp:txXfrm>
        <a:off x="32949" y="32949"/>
        <a:ext cx="3589084" cy="609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F4E6A-7909-47F3-8E95-08CB1AA4BEB0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99183-B272-4641-9428-39DB2558CC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55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4FB993D-9292-4478-A3AD-2567465ED6B7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4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918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23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7718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24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4977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6.11.2018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ZORBALIK EĞİTİMİ</a:t>
            </a:r>
            <a:endParaRPr lang="tr-TR" sz="6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400" b="1" spc="-15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KOZA ANAOKULU</a:t>
            </a:r>
            <a:endParaRPr lang="tr-TR" sz="2400" b="1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REHBERLİK SERVİSİ</a:t>
            </a:r>
            <a:endParaRPr lang="tr-TR" sz="24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anneboyutu.com/imgArticle/big/2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310">
            <a:off x="469192" y="1587310"/>
            <a:ext cx="4048125" cy="227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907704" y="5373216"/>
            <a:ext cx="5472608" cy="778098"/>
          </a:xfrm>
        </p:spPr>
        <p:txBody>
          <a:bodyPr>
            <a:noAutofit/>
          </a:bodyPr>
          <a:lstStyle/>
          <a:p>
            <a:r>
              <a:rPr lang="tr-TR" sz="6600" b="1" i="1" spc="-300" dirty="0" smtClean="0">
                <a:solidFill>
                  <a:srgbClr val="FF0000"/>
                </a:solidFill>
              </a:rPr>
              <a:t>Lakap Takmak</a:t>
            </a:r>
            <a:endParaRPr lang="tr-TR" sz="6600" dirty="0"/>
          </a:p>
        </p:txBody>
      </p:sp>
      <p:pic>
        <p:nvPicPr>
          <p:cNvPr id="19458" name="Picture 2" descr="lakap takma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7161">
            <a:off x="5045547" y="497509"/>
            <a:ext cx="3512239" cy="4662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373216"/>
            <a:ext cx="755576" cy="755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Küfür Etmek</a:t>
            </a:r>
            <a:endParaRPr lang="tr-TR" dirty="0"/>
          </a:p>
        </p:txBody>
      </p:sp>
      <p:pic>
        <p:nvPicPr>
          <p:cNvPr id="21506" name="Picture 2" descr="küfür etme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132856"/>
            <a:ext cx="5495108" cy="3960440"/>
          </a:xfrm>
          <a:prstGeom prst="rect">
            <a:avLst/>
          </a:prstGeom>
          <a:noFill/>
        </p:spPr>
      </p:pic>
      <p:pic>
        <p:nvPicPr>
          <p:cNvPr id="21508" name="Picture 4" descr="küfür etme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190125" cy="2374405"/>
          </a:xfrm>
          <a:prstGeom prst="rect">
            <a:avLst/>
          </a:prstGeom>
          <a:noFill/>
        </p:spPr>
      </p:pic>
      <p:pic>
        <p:nvPicPr>
          <p:cNvPr id="6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6672"/>
            <a:ext cx="755576" cy="755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21297782">
            <a:off x="18361" y="906880"/>
            <a:ext cx="4906888" cy="634082"/>
          </a:xfrm>
        </p:spPr>
        <p:txBody>
          <a:bodyPr>
            <a:normAutofit fontScale="90000"/>
          </a:bodyPr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Oyunlardan Dışlamak</a:t>
            </a:r>
            <a:endParaRPr lang="tr-TR" dirty="0"/>
          </a:p>
        </p:txBody>
      </p:sp>
      <p:pic>
        <p:nvPicPr>
          <p:cNvPr id="4" name="Resi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0820">
            <a:off x="607770" y="1835129"/>
            <a:ext cx="4340424" cy="3061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1 Başlık"/>
          <p:cNvSpPr txBox="1">
            <a:spLocks/>
          </p:cNvSpPr>
          <p:nvPr/>
        </p:nvSpPr>
        <p:spPr>
          <a:xfrm rot="21193360">
            <a:off x="4173670" y="5629304"/>
            <a:ext cx="493204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1" u="none" strike="noStrike" kern="1200" cap="none" spc="-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Yokmuş Gibi Davranmak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62035" y="2254675"/>
            <a:ext cx="3443603" cy="3236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92696"/>
            <a:ext cx="755576" cy="755577"/>
          </a:xfrm>
          <a:prstGeom prst="rect">
            <a:avLst/>
          </a:prstGeom>
          <a:noFill/>
        </p:spPr>
      </p:pic>
      <p:pic>
        <p:nvPicPr>
          <p:cNvPr id="8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877272"/>
            <a:ext cx="755576" cy="755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Dedikodu Yapmak</a:t>
            </a:r>
            <a:endParaRPr lang="tr-TR" dirty="0"/>
          </a:p>
        </p:txBody>
      </p:sp>
      <p:pic>
        <p:nvPicPr>
          <p:cNvPr id="23554" name="Picture 2" descr="dedikodu yapma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1344">
            <a:off x="218373" y="1671465"/>
            <a:ext cx="3171825" cy="2286001"/>
          </a:xfrm>
          <a:prstGeom prst="rect">
            <a:avLst/>
          </a:prstGeom>
          <a:noFill/>
        </p:spPr>
      </p:pic>
      <p:pic>
        <p:nvPicPr>
          <p:cNvPr id="23558" name="Picture 6" descr="dedikodu yapma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3573">
            <a:off x="4155075" y="1404800"/>
            <a:ext cx="2635518" cy="2878600"/>
          </a:xfrm>
          <a:prstGeom prst="rect">
            <a:avLst/>
          </a:prstGeom>
          <a:noFill/>
        </p:spPr>
      </p:pic>
      <p:pic>
        <p:nvPicPr>
          <p:cNvPr id="23560" name="Picture 8" descr="dedikodu yapma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93096"/>
            <a:ext cx="3755976" cy="2564904"/>
          </a:xfrm>
          <a:prstGeom prst="rect">
            <a:avLst/>
          </a:prstGeom>
          <a:noFill/>
        </p:spPr>
      </p:pic>
      <p:pic>
        <p:nvPicPr>
          <p:cNvPr id="23562" name="Picture 10" descr="İlgili 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8431">
            <a:off x="6428357" y="2160931"/>
            <a:ext cx="2304256" cy="4307021"/>
          </a:xfrm>
          <a:prstGeom prst="rect">
            <a:avLst/>
          </a:prstGeom>
          <a:noFill/>
        </p:spPr>
      </p:pic>
      <p:pic>
        <p:nvPicPr>
          <p:cNvPr id="9" name="Picture 6" descr="yanlış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76672"/>
            <a:ext cx="755576" cy="755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öfk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3168352" cy="2876179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Şiddetle Karşılaştığımızda Ne Hissederiz?</a:t>
            </a:r>
            <a:endParaRPr lang="tr-TR" dirty="0"/>
          </a:p>
        </p:txBody>
      </p:sp>
      <p:sp>
        <p:nvSpPr>
          <p:cNvPr id="4" name="3 Bulut Belirtme Çizgisi"/>
          <p:cNvSpPr/>
          <p:nvPr/>
        </p:nvSpPr>
        <p:spPr>
          <a:xfrm>
            <a:off x="1691680" y="1772816"/>
            <a:ext cx="3456384" cy="1944216"/>
          </a:xfrm>
          <a:prstGeom prst="cloudCallout">
            <a:avLst>
              <a:gd name="adj1" fmla="val -29787"/>
              <a:gd name="adj2" fmla="val 8420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/>
              <a:t>Korku</a:t>
            </a:r>
            <a:endParaRPr lang="tr-TR" sz="4800" b="1" dirty="0"/>
          </a:p>
        </p:txBody>
      </p:sp>
      <p:sp>
        <p:nvSpPr>
          <p:cNvPr id="5" name="4 Bulut Belirtme Çizgisi"/>
          <p:cNvSpPr/>
          <p:nvPr/>
        </p:nvSpPr>
        <p:spPr>
          <a:xfrm>
            <a:off x="3923928" y="4653136"/>
            <a:ext cx="3456384" cy="1944216"/>
          </a:xfrm>
          <a:prstGeom prst="cloudCallout">
            <a:avLst>
              <a:gd name="adj1" fmla="val 25566"/>
              <a:gd name="adj2" fmla="val -9379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Öfke</a:t>
            </a:r>
            <a:endParaRPr lang="tr-TR" sz="5400" b="1" dirty="0"/>
          </a:p>
        </p:txBody>
      </p:sp>
      <p:pic>
        <p:nvPicPr>
          <p:cNvPr id="31746" name="Picture 2" descr="korku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1944216" cy="2077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339765" cy="208823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Şiddetle Karşılaştığımızda Ne Hissederiz?</a:t>
            </a:r>
            <a:endParaRPr lang="tr-TR" dirty="0"/>
          </a:p>
        </p:txBody>
      </p:sp>
      <p:sp>
        <p:nvSpPr>
          <p:cNvPr id="4" name="3 Bulut Belirtme Çizgisi"/>
          <p:cNvSpPr/>
          <p:nvPr/>
        </p:nvSpPr>
        <p:spPr>
          <a:xfrm>
            <a:off x="1259632" y="1844824"/>
            <a:ext cx="3456384" cy="1944216"/>
          </a:xfrm>
          <a:prstGeom prst="cloudCallout">
            <a:avLst>
              <a:gd name="adj1" fmla="val -29787"/>
              <a:gd name="adj2" fmla="val 842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/>
              <a:t>Endişe</a:t>
            </a:r>
            <a:endParaRPr lang="tr-TR" sz="4800" b="1" dirty="0"/>
          </a:p>
        </p:txBody>
      </p:sp>
      <p:sp>
        <p:nvSpPr>
          <p:cNvPr id="5" name="4 Bulut Belirtme Çizgisi"/>
          <p:cNvSpPr/>
          <p:nvPr/>
        </p:nvSpPr>
        <p:spPr>
          <a:xfrm>
            <a:off x="4572000" y="4221088"/>
            <a:ext cx="4104456" cy="2232248"/>
          </a:xfrm>
          <a:prstGeom prst="cloudCallout">
            <a:avLst>
              <a:gd name="adj1" fmla="val 18647"/>
              <a:gd name="adj2" fmla="val -8438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Kızgınlık</a:t>
            </a:r>
            <a:endParaRPr lang="tr-TR" sz="5400" b="1" dirty="0"/>
          </a:p>
        </p:txBody>
      </p:sp>
      <p:pic>
        <p:nvPicPr>
          <p:cNvPr id="29698" name="Picture 2" descr="endiş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1926269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1340768"/>
            <a:ext cx="2880320" cy="259228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Şiddetle Karşılaştığımızda Ne Hissederiz?</a:t>
            </a:r>
            <a:endParaRPr lang="tr-TR" dirty="0"/>
          </a:p>
        </p:txBody>
      </p:sp>
      <p:sp>
        <p:nvSpPr>
          <p:cNvPr id="4" name="3 Bulut Belirtme Çizgisi"/>
          <p:cNvSpPr/>
          <p:nvPr/>
        </p:nvSpPr>
        <p:spPr>
          <a:xfrm>
            <a:off x="1835696" y="1772816"/>
            <a:ext cx="3456384" cy="1944216"/>
          </a:xfrm>
          <a:prstGeom prst="cloudCallout">
            <a:avLst>
              <a:gd name="adj1" fmla="val -29787"/>
              <a:gd name="adj2" fmla="val 8420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/>
              <a:t>Üzüntü</a:t>
            </a:r>
            <a:endParaRPr lang="tr-TR" sz="4800" b="1" dirty="0"/>
          </a:p>
        </p:txBody>
      </p:sp>
      <p:sp>
        <p:nvSpPr>
          <p:cNvPr id="5" name="4 Bulut Belirtme Çizgisi"/>
          <p:cNvSpPr/>
          <p:nvPr/>
        </p:nvSpPr>
        <p:spPr>
          <a:xfrm>
            <a:off x="4572000" y="4221088"/>
            <a:ext cx="3456384" cy="1944216"/>
          </a:xfrm>
          <a:prstGeom prst="cloudCallout">
            <a:avLst>
              <a:gd name="adj1" fmla="val 18647"/>
              <a:gd name="adj2" fmla="val -843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Acı</a:t>
            </a:r>
            <a:endParaRPr lang="tr-TR" sz="5400" b="1" dirty="0"/>
          </a:p>
        </p:txBody>
      </p:sp>
      <p:pic>
        <p:nvPicPr>
          <p:cNvPr id="28674" name="Picture 2" descr="üzüntü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1872207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Şiddetle Karşılaştığımızda Ne Hissederiz?</a:t>
            </a:r>
            <a:endParaRPr lang="tr-TR" dirty="0"/>
          </a:p>
        </p:txBody>
      </p:sp>
      <p:sp>
        <p:nvSpPr>
          <p:cNvPr id="4" name="3 Bulut Belirtme Çizgisi"/>
          <p:cNvSpPr/>
          <p:nvPr/>
        </p:nvSpPr>
        <p:spPr>
          <a:xfrm>
            <a:off x="1403648" y="1844824"/>
            <a:ext cx="3456384" cy="1944216"/>
          </a:xfrm>
          <a:prstGeom prst="cloudCallout">
            <a:avLst>
              <a:gd name="adj1" fmla="val -29787"/>
              <a:gd name="adj2" fmla="val 8420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/>
              <a:t>Panik</a:t>
            </a:r>
            <a:endParaRPr lang="tr-TR" sz="4800" b="1" dirty="0"/>
          </a:p>
        </p:txBody>
      </p:sp>
      <p:sp>
        <p:nvSpPr>
          <p:cNvPr id="5" name="4 Bulut Belirtme Çizgisi"/>
          <p:cNvSpPr/>
          <p:nvPr/>
        </p:nvSpPr>
        <p:spPr>
          <a:xfrm>
            <a:off x="4355976" y="4365104"/>
            <a:ext cx="3456384" cy="1944216"/>
          </a:xfrm>
          <a:prstGeom prst="cloudCallout">
            <a:avLst>
              <a:gd name="adj1" fmla="val 18647"/>
              <a:gd name="adj2" fmla="val -8438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Şok</a:t>
            </a:r>
            <a:endParaRPr lang="tr-TR" sz="5400" b="1" dirty="0"/>
          </a:p>
        </p:txBody>
      </p:sp>
      <p:pic>
        <p:nvPicPr>
          <p:cNvPr id="26626" name="Picture 2" descr="pani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623660"/>
            <a:ext cx="3059832" cy="3234340"/>
          </a:xfrm>
          <a:prstGeom prst="rect">
            <a:avLst/>
          </a:prstGeom>
          <a:noFill/>
        </p:spPr>
      </p:pic>
      <p:pic>
        <p:nvPicPr>
          <p:cNvPr id="26628" name="Picture 4" descr="şok olma gifler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2025973" cy="20259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r>
              <a:rPr lang="tr-TR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Şiddetle Karşılaştığımızda Ne Yapmalıyız?</a:t>
            </a:r>
            <a:endParaRPr lang="tr-TR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AutoShape 2" descr="tartışma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2" name="AutoShape 4" descr="tartışma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6" name="Picture 8" descr="soru işareti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19741" r="16733"/>
          <a:stretch>
            <a:fillRect/>
          </a:stretch>
        </p:blipFill>
        <p:spPr bwMode="auto">
          <a:xfrm rot="1128696">
            <a:off x="6918554" y="3791851"/>
            <a:ext cx="1638873" cy="2456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www.alevbaymur.com/images/alev-baymur/hay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320480" cy="333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251520" y="5157192"/>
            <a:ext cx="8604448" cy="14606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b="1" kern="1200" dirty="0" err="1" smtClean="0"/>
              <a:t>Beden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diliniz</a:t>
            </a:r>
            <a:r>
              <a:rPr lang="en-GB" sz="2600" b="1" kern="1200" dirty="0" smtClean="0"/>
              <a:t> önemlidir. </a:t>
            </a:r>
            <a:r>
              <a:rPr lang="en-GB" sz="2600" b="1" kern="1200" dirty="0" err="1" smtClean="0"/>
              <a:t>Ürkek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ve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çekingen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tavırlarla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gezerseniz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daha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fazla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dikkat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çekersiniz</a:t>
            </a:r>
            <a:r>
              <a:rPr lang="en-GB" sz="2600" b="1" kern="1200" dirty="0" smtClean="0"/>
              <a:t>. </a:t>
            </a:r>
            <a:r>
              <a:rPr lang="en-GB" sz="2600" b="1" kern="1200" dirty="0" err="1" smtClean="0"/>
              <a:t>Özgüvenli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bir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tavırla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durursanız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sizinle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daha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az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uğraşırlar</a:t>
            </a:r>
            <a:r>
              <a:rPr lang="en-GB" sz="2600" b="1" kern="1200" dirty="0" smtClean="0"/>
              <a:t>.</a:t>
            </a:r>
            <a:endParaRPr lang="tr-TR" sz="2600" kern="1200" dirty="0"/>
          </a:p>
        </p:txBody>
      </p:sp>
      <p:sp>
        <p:nvSpPr>
          <p:cNvPr id="6" name="Gözyaşı Damlası 7"/>
          <p:cNvSpPr/>
          <p:nvPr/>
        </p:nvSpPr>
        <p:spPr>
          <a:xfrm rot="430724">
            <a:off x="4146693" y="2570733"/>
            <a:ext cx="4860032" cy="2501876"/>
          </a:xfrm>
          <a:prstGeom prst="teardrop">
            <a:avLst>
              <a:gd name="adj" fmla="val 592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Yüksek sesle </a:t>
            </a:r>
            <a:endParaRPr lang="tr-TR" sz="2800" dirty="0" smtClean="0"/>
          </a:p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((Hayır)) </a:t>
            </a:r>
          </a:p>
          <a:p>
            <a:pPr algn="ctr"/>
            <a:r>
              <a:rPr lang="tr-TR" sz="2800" dirty="0" smtClean="0"/>
              <a:t>diyerek </a:t>
            </a:r>
            <a:r>
              <a:rPr lang="tr-TR" sz="2800" dirty="0"/>
              <a:t>zorbayı durdurun.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912889422"/>
              </p:ext>
            </p:extLst>
          </p:nvPr>
        </p:nvGraphicFramePr>
        <p:xfrm>
          <a:off x="2959770" y="218366"/>
          <a:ext cx="2625892" cy="83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65821829"/>
              </p:ext>
            </p:extLst>
          </p:nvPr>
        </p:nvGraphicFramePr>
        <p:xfrm>
          <a:off x="265386" y="1793715"/>
          <a:ext cx="2766573" cy="451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s://encrypted-tbn2.gstatic.com/images?q=tbn:ANd9GcSSCapUY2tWY2-qFTtFhi_50NO16gUmWDqvtSCvhBk1gGsAh2Oqx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77" y="2036384"/>
            <a:ext cx="4261504" cy="425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8220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hadiyorumm.com/wp-content/uploads/2013/08/%C3%87okta-umrumda-sa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591143" cy="482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özyaşı Damlası 1"/>
          <p:cNvSpPr/>
          <p:nvPr/>
        </p:nvSpPr>
        <p:spPr>
          <a:xfrm>
            <a:off x="0" y="2132856"/>
            <a:ext cx="4934166" cy="3200400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Söylediklerini, yaptıklarını </a:t>
            </a:r>
            <a:r>
              <a:rPr lang="tr-TR" sz="4400" b="1" dirty="0">
                <a:solidFill>
                  <a:srgbClr val="FF0000"/>
                </a:solidFill>
              </a:rPr>
              <a:t>umursamayın</a:t>
            </a:r>
            <a:r>
              <a:rPr lang="tr-TR" sz="3200" b="1" dirty="0"/>
              <a:t> </a:t>
            </a:r>
          </a:p>
          <a:p>
            <a:pPr algn="ctr"/>
            <a:r>
              <a:rPr lang="tr-TR" sz="3200" dirty="0"/>
              <a:t>kendinizi başka şeylerle meşgul edin.</a:t>
            </a:r>
          </a:p>
        </p:txBody>
      </p:sp>
    </p:spTree>
    <p:extLst>
      <p:ext uri="{BB962C8B-B14F-4D97-AF65-F5344CB8AC3E}">
        <p14:creationId xmlns:p14="http://schemas.microsoft.com/office/powerpoint/2010/main" val="281993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murunhaberi.com/wp-content/uploads/2015/01/turkiye-de-rehber-ogretmen-atamasi-rehber-ogretmenler-ise-yariyor-mu-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5" y="1484679"/>
            <a:ext cx="3746540" cy="37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özyaşı Damlası 2"/>
          <p:cNvSpPr/>
          <p:nvPr/>
        </p:nvSpPr>
        <p:spPr>
          <a:xfrm>
            <a:off x="4824248" y="425669"/>
            <a:ext cx="4085625" cy="261707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Şidete maruz kaldığın ortamı terk et.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Akış Çizelgesi: Sıralı Erişimli Depolama 4"/>
          <p:cNvSpPr/>
          <p:nvPr/>
        </p:nvSpPr>
        <p:spPr>
          <a:xfrm>
            <a:off x="4587766" y="3815255"/>
            <a:ext cx="4322108" cy="27432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Güvendiğin bir yetişkine </a:t>
            </a:r>
            <a:r>
              <a:rPr lang="tr-TR" sz="2800" b="1" dirty="0">
                <a:solidFill>
                  <a:srgbClr val="FF0000"/>
                </a:solidFill>
              </a:rPr>
              <a:t>(Anne-Baba, Öğretmen …) </a:t>
            </a:r>
            <a:r>
              <a:rPr lang="tr-TR" sz="2400" dirty="0"/>
              <a:t>haber ver, yardım iste… </a:t>
            </a:r>
          </a:p>
        </p:txBody>
      </p:sp>
    </p:spTree>
    <p:extLst>
      <p:ext uri="{BB962C8B-B14F-4D97-AF65-F5344CB8AC3E}">
        <p14:creationId xmlns:p14="http://schemas.microsoft.com/office/powerpoint/2010/main" val="3908915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zmirsinav.com.tr/UserFiles/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32" y="583325"/>
            <a:ext cx="2969327" cy="599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Gözyaşı Damlası 2"/>
          <p:cNvSpPr/>
          <p:nvPr/>
        </p:nvSpPr>
        <p:spPr>
          <a:xfrm>
            <a:off x="248307" y="583324"/>
            <a:ext cx="4434053" cy="2632842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 err="1">
                <a:solidFill>
                  <a:srgbClr val="002060"/>
                </a:solidFill>
              </a:rPr>
              <a:t>Olayları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gizleyerek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zorbalara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yardımcı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olmayın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 err="1">
                <a:solidFill>
                  <a:srgbClr val="002060"/>
                </a:solidFill>
              </a:rPr>
              <a:t>Çünkü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gizlilik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zorbaların</a:t>
            </a:r>
            <a:r>
              <a:rPr lang="en-GB" sz="2400" b="1" dirty="0">
                <a:solidFill>
                  <a:srgbClr val="002060"/>
                </a:solidFill>
              </a:rPr>
              <a:t> en </a:t>
            </a:r>
            <a:r>
              <a:rPr lang="en-GB" sz="2400" b="1" dirty="0" err="1">
                <a:solidFill>
                  <a:srgbClr val="002060"/>
                </a:solidFill>
              </a:rPr>
              <a:t>güçlü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silahıdır</a:t>
            </a:r>
            <a:r>
              <a:rPr lang="tr-TR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331076" y="3058511"/>
            <a:ext cx="5496756" cy="338958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Psikolojik Danışmanı </a:t>
            </a:r>
            <a:r>
              <a:rPr lang="tr-TR" sz="2800" b="1" dirty="0">
                <a:solidFill>
                  <a:srgbClr val="FF0000"/>
                </a:solidFill>
              </a:rPr>
              <a:t>(Rehber Öğretmeni) </a:t>
            </a:r>
            <a:r>
              <a:rPr lang="tr-TR" sz="2800" b="1" dirty="0"/>
              <a:t>Yardım </a:t>
            </a:r>
            <a:r>
              <a:rPr lang="tr-TR" sz="2800" b="1" dirty="0" smtClean="0"/>
              <a:t>Alın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517519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" y="2238704"/>
            <a:ext cx="3105650" cy="32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562287294"/>
              </p:ext>
            </p:extLst>
          </p:nvPr>
        </p:nvGraphicFramePr>
        <p:xfrm>
          <a:off x="1792856" y="390069"/>
          <a:ext cx="5261213" cy="86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özyaşı Damlası 3"/>
          <p:cNvSpPr/>
          <p:nvPr/>
        </p:nvSpPr>
        <p:spPr>
          <a:xfrm>
            <a:off x="3724604" y="2238705"/>
            <a:ext cx="5167876" cy="4020207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400" b="1"/>
              <a:t>1. Olayı izlemeye dalmayın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2. Zorbaya durmasını söyleyin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3. Zorbalığa maruz kalan kişiye iyi davranın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4. Zorbalığa maruz kalan kişiyi sizinle gelmeye ikna edin</a:t>
            </a:r>
            <a:r>
              <a:rPr lang="tr-TR" sz="2400" b="1"/>
              <a:t>!!!!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359476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ıralı Erişimli Depolama 3"/>
          <p:cNvSpPr/>
          <p:nvPr/>
        </p:nvSpPr>
        <p:spPr>
          <a:xfrm>
            <a:off x="3901966" y="1529256"/>
            <a:ext cx="5494570" cy="4099035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2400" b="1" dirty="0"/>
              <a:t>5</a:t>
            </a:r>
            <a:r>
              <a:rPr lang="en-GB" sz="2400" b="1" dirty="0"/>
              <a:t>.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yetişkini</a:t>
            </a:r>
            <a:r>
              <a:rPr lang="en-GB" sz="2400" b="1" dirty="0"/>
              <a:t> </a:t>
            </a:r>
            <a:r>
              <a:rPr lang="en-GB" sz="2400" b="1" dirty="0" err="1"/>
              <a:t>olay</a:t>
            </a:r>
            <a:r>
              <a:rPr lang="en-GB" sz="2400" b="1" dirty="0"/>
              <a:t> </a:t>
            </a:r>
            <a:r>
              <a:rPr lang="en-GB" sz="2400" b="1" dirty="0" err="1"/>
              <a:t>yerine</a:t>
            </a:r>
            <a:r>
              <a:rPr lang="en-GB" sz="2400" b="1" dirty="0"/>
              <a:t> </a:t>
            </a:r>
            <a:r>
              <a:rPr lang="en-GB" sz="2400" b="1" dirty="0" err="1"/>
              <a:t>çağırın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6</a:t>
            </a:r>
            <a:r>
              <a:rPr lang="en-GB" sz="2400" b="1" dirty="0"/>
              <a:t>. </a:t>
            </a:r>
            <a:r>
              <a:rPr lang="en-GB" sz="2400" b="1" dirty="0" err="1"/>
              <a:t>Sadece</a:t>
            </a:r>
            <a:r>
              <a:rPr lang="en-GB" sz="2400" b="1" dirty="0"/>
              <a:t> </a:t>
            </a:r>
            <a:r>
              <a:rPr lang="en-GB" sz="2400" b="1" dirty="0" err="1"/>
              <a:t>gülümsemenizle</a:t>
            </a:r>
            <a:r>
              <a:rPr lang="en-GB" sz="2400" b="1" dirty="0"/>
              <a:t> de </a:t>
            </a:r>
            <a:r>
              <a:rPr lang="en-GB" sz="2400" b="1" dirty="0" err="1"/>
              <a:t>olsa</a:t>
            </a:r>
            <a:r>
              <a:rPr lang="en-GB" sz="2400" b="1" dirty="0"/>
              <a:t> </a:t>
            </a:r>
            <a:r>
              <a:rPr lang="en-GB" sz="2400" b="1" dirty="0" err="1"/>
              <a:t>zorbaya</a:t>
            </a:r>
            <a:r>
              <a:rPr lang="en-GB" sz="2400" b="1" dirty="0"/>
              <a:t> </a:t>
            </a:r>
            <a:r>
              <a:rPr lang="en-GB" sz="2400" b="1" dirty="0" err="1"/>
              <a:t>güç</a:t>
            </a:r>
            <a:r>
              <a:rPr lang="en-GB" sz="2400" b="1" dirty="0"/>
              <a:t> </a:t>
            </a:r>
            <a:r>
              <a:rPr lang="en-GB" sz="2400" b="1" dirty="0" err="1"/>
              <a:t>vermeyin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7</a:t>
            </a:r>
            <a:r>
              <a:rPr lang="en-GB" sz="2400" b="1" dirty="0"/>
              <a:t>. </a:t>
            </a:r>
            <a:r>
              <a:rPr lang="en-GB" sz="2400" b="1" dirty="0" err="1"/>
              <a:t>Ezilenle</a:t>
            </a:r>
            <a:r>
              <a:rPr lang="en-GB" sz="2400" b="1" dirty="0"/>
              <a:t>, </a:t>
            </a:r>
            <a:r>
              <a:rPr lang="en-GB" sz="2400" b="1" dirty="0" err="1"/>
              <a:t>yalnız</a:t>
            </a:r>
            <a:r>
              <a:rPr lang="en-GB" sz="2400" b="1" dirty="0"/>
              <a:t> </a:t>
            </a:r>
            <a:r>
              <a:rPr lang="en-GB" sz="2400" b="1" dirty="0" err="1"/>
              <a:t>ve</a:t>
            </a:r>
            <a:r>
              <a:rPr lang="en-GB" sz="2400" b="1" dirty="0"/>
              <a:t> </a:t>
            </a:r>
            <a:r>
              <a:rPr lang="en-GB" sz="2400" b="1" dirty="0" err="1"/>
              <a:t>mutsuz</a:t>
            </a:r>
            <a:r>
              <a:rPr lang="en-GB" sz="2400" b="1" dirty="0"/>
              <a:t> </a:t>
            </a:r>
            <a:r>
              <a:rPr lang="en-GB" sz="2400" b="1" dirty="0" err="1"/>
              <a:t>kişilerle</a:t>
            </a:r>
            <a:r>
              <a:rPr lang="en-GB" sz="2400" b="1" dirty="0"/>
              <a:t> </a:t>
            </a:r>
            <a:r>
              <a:rPr lang="en-GB" sz="2400" b="1" dirty="0" err="1"/>
              <a:t>arkadaş</a:t>
            </a:r>
            <a:r>
              <a:rPr lang="en-GB" sz="2400" b="1" dirty="0"/>
              <a:t> </a:t>
            </a:r>
            <a:r>
              <a:rPr lang="en-GB" sz="2400" b="1" dirty="0" err="1"/>
              <a:t>olun</a:t>
            </a:r>
            <a:r>
              <a:rPr lang="tr-TR" sz="2400" b="1" dirty="0"/>
              <a:t>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8</a:t>
            </a:r>
            <a:r>
              <a:rPr lang="en-GB" sz="2400" b="1" dirty="0"/>
              <a:t>. </a:t>
            </a:r>
            <a:r>
              <a:rPr lang="en-GB" sz="2400" b="1" dirty="0" err="1"/>
              <a:t>Unutmayın</a:t>
            </a:r>
            <a:r>
              <a:rPr lang="en-GB" sz="2400" b="1" dirty="0"/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siz</a:t>
            </a:r>
            <a:r>
              <a:rPr lang="en-GB" sz="2400" b="1" dirty="0">
                <a:solidFill>
                  <a:srgbClr val="FF0000"/>
                </a:solidFill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</a:rPr>
              <a:t>bir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gün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zorbalığa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maruz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kalabilirsiniz</a:t>
            </a:r>
            <a:r>
              <a:rPr lang="en-GB" sz="2400" b="1" dirty="0">
                <a:solidFill>
                  <a:srgbClr val="FF0000"/>
                </a:solidFill>
              </a:rPr>
              <a:t>!</a:t>
            </a:r>
            <a:r>
              <a:rPr lang="tr-TR" sz="2400" b="1" dirty="0">
                <a:solidFill>
                  <a:srgbClr val="FF0000"/>
                </a:solidFill>
              </a:rPr>
              <a:t>!!!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hayatinicinde.net/wp-content/uploads/2013/02/Anne-cocuk-0_ab10ce2b2e95a1e71fd2405c6467de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0" y="2522483"/>
            <a:ext cx="3322111" cy="2917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82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öfkel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49487"/>
            <a:ext cx="4608512" cy="4608513"/>
          </a:xfrm>
          <a:prstGeom prst="rect">
            <a:avLst/>
          </a:prstGeom>
          <a:noFill/>
        </p:spPr>
      </p:pic>
      <p:sp>
        <p:nvSpPr>
          <p:cNvPr id="2" name="1 Başlık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Öfkelendiğimizde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 Yapmalıyız?</a:t>
            </a:r>
            <a:endParaRPr kumimoji="0" lang="tr-TR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D0730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31" y="1340069"/>
            <a:ext cx="3740370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1" y="255182"/>
            <a:ext cx="5723335" cy="8424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altLang="tr-TR" sz="3600" b="1" dirty="0" smtClean="0">
                <a:solidFill>
                  <a:srgbClr val="000086"/>
                </a:solidFill>
              </a:rPr>
              <a:t>Öfkenizi Kontrol Edin</a:t>
            </a:r>
            <a:endParaRPr lang="tr-TR" altLang="tr-TR" sz="3600" b="1" dirty="0">
              <a:solidFill>
                <a:srgbClr val="000086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6582" y="1751968"/>
            <a:ext cx="4999961" cy="1055608"/>
          </a:xfrm>
          <a:prstGeom prst="flowChartAlternateProcess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>
                <a:solidFill>
                  <a:srgbClr val="FFFF00"/>
                </a:solidFill>
              </a:rPr>
              <a:t>ÖFKELENDİĞİNİZ ANDA </a:t>
            </a:r>
          </a:p>
          <a:p>
            <a:pPr algn="ctr"/>
            <a:r>
              <a:rPr lang="tr-TR" altLang="tr-TR" sz="2800" b="1" dirty="0">
                <a:solidFill>
                  <a:srgbClr val="FFFF00"/>
                </a:solidFill>
              </a:rPr>
              <a:t>   KIRMIZI IŞIK “DUR”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51520" y="3068960"/>
            <a:ext cx="4989080" cy="1804749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000" b="1" dirty="0">
                <a:solidFill>
                  <a:srgbClr val="7030A0"/>
                </a:solidFill>
              </a:rPr>
              <a:t>DÜŞÜN  SARI IŞIK “BEKLE”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Sorununu ve ne hissettiğini söyle,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Olumlu bir hedef belirle,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Farklı çözüm yolları düşün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Seçimin ilerdeki sonuçlarını düşün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79512" y="5013176"/>
            <a:ext cx="4999961" cy="1532334"/>
          </a:xfrm>
          <a:prstGeom prst="roundRect">
            <a:avLst/>
          </a:prstGeom>
          <a:solidFill>
            <a:srgbClr val="21E387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/>
              <a:t>OLUMLU, ZARAR VERMEYEN BİR YOL BUL YEŞİL IŞIK  “UYGULA”</a:t>
            </a:r>
          </a:p>
        </p:txBody>
      </p:sp>
    </p:spTree>
    <p:extLst>
      <p:ext uri="{BB962C8B-B14F-4D97-AF65-F5344CB8AC3E}">
        <p14:creationId xmlns:p14="http://schemas.microsoft.com/office/powerpoint/2010/main" val="3322830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 spc="-300" dirty="0" smtClean="0">
                <a:solidFill>
                  <a:srgbClr val="FF0000"/>
                </a:solidFill>
              </a:rPr>
              <a:t>Hemen durun ve içinizden 10’a kadar sayın. </a:t>
            </a:r>
            <a:endParaRPr lang="tr-TR" spc="-300" dirty="0"/>
          </a:p>
        </p:txBody>
      </p:sp>
      <p:pic>
        <p:nvPicPr>
          <p:cNvPr id="4" name="Picture 2" descr="http://www.levhaci.com/image/cache/data/88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790497" cy="3334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sayı sayma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4"/>
            <a:ext cx="4895952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lnSpc>
                <a:spcPct val="80000"/>
              </a:lnSpc>
            </a:pPr>
            <a:r>
              <a:rPr lang="tr-TR" altLang="tr-TR" b="1" spc="-150" dirty="0" smtClean="0">
                <a:solidFill>
                  <a:srgbClr val="FF0000"/>
                </a:solidFill>
              </a:rPr>
              <a:t>Bunu yaparken bir kaç kez derin nefes alın ve yavaş yavaş verin.</a:t>
            </a:r>
          </a:p>
        </p:txBody>
      </p:sp>
      <p:pic>
        <p:nvPicPr>
          <p:cNvPr id="55298" name="Picture 2" descr="nefes al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762750" cy="476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tr-TR" altLang="tr-TR" b="1" dirty="0" smtClean="0">
                <a:solidFill>
                  <a:srgbClr val="FF3300"/>
                </a:solidFill>
              </a:rPr>
              <a:t>Kendi kendinize “sakin ol” deyin.</a:t>
            </a:r>
            <a:endParaRPr lang="tr-TR" altLang="tr-TR" b="1" dirty="0">
              <a:solidFill>
                <a:srgbClr val="FF3300"/>
              </a:solidFill>
            </a:endParaRPr>
          </a:p>
        </p:txBody>
      </p:sp>
      <p:pic>
        <p:nvPicPr>
          <p:cNvPr id="56322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0154">
            <a:off x="630996" y="1777825"/>
            <a:ext cx="383552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9012">
            <a:off x="4657161" y="1541357"/>
            <a:ext cx="42862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01682033"/>
              </p:ext>
            </p:extLst>
          </p:nvPr>
        </p:nvGraphicFramePr>
        <p:xfrm>
          <a:off x="2968388" y="215003"/>
          <a:ext cx="3187788" cy="83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88170"/>
              </p:ext>
            </p:extLst>
          </p:nvPr>
        </p:nvGraphicFramePr>
        <p:xfrm>
          <a:off x="4360460" y="2562448"/>
          <a:ext cx="4154890" cy="236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4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7" y="1685499"/>
            <a:ext cx="3773230" cy="391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4677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 descr="basket oyna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83976" y="2420888"/>
            <a:ext cx="2660023" cy="4437112"/>
          </a:xfrm>
          <a:prstGeom prst="rect">
            <a:avLst/>
          </a:prstGeom>
          <a:noFill/>
        </p:spPr>
      </p:pic>
      <p:pic>
        <p:nvPicPr>
          <p:cNvPr id="57354" name="Picture 10" descr="oyun oynama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80728"/>
            <a:ext cx="3921748" cy="3312368"/>
          </a:xfrm>
          <a:prstGeom prst="rect">
            <a:avLst/>
          </a:prstGeom>
          <a:noFill/>
        </p:spPr>
      </p:pic>
      <p:pic>
        <p:nvPicPr>
          <p:cNvPr id="57352" name="Picture 8" descr="kitap okuma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474200" cy="259228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lnSpc>
                <a:spcPct val="80000"/>
              </a:lnSpc>
            </a:pPr>
            <a:r>
              <a:rPr lang="tr-TR" altLang="tr-TR" b="1" dirty="0" smtClean="0">
                <a:solidFill>
                  <a:srgbClr val="FF3300"/>
                </a:solidFill>
              </a:rPr>
              <a:t>Sakinleşmek için sevdiğiniz bir şey yapın.</a:t>
            </a:r>
            <a:endParaRPr lang="tr-TR" altLang="tr-TR" b="1" dirty="0">
              <a:solidFill>
                <a:srgbClr val="FF3300"/>
              </a:solidFill>
            </a:endParaRPr>
          </a:p>
        </p:txBody>
      </p:sp>
      <p:pic>
        <p:nvPicPr>
          <p:cNvPr id="57346" name="Picture 2" descr="İlgili 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2448272" cy="2720302"/>
          </a:xfrm>
          <a:prstGeom prst="rect">
            <a:avLst/>
          </a:prstGeom>
          <a:noFill/>
        </p:spPr>
      </p:pic>
      <p:pic>
        <p:nvPicPr>
          <p:cNvPr id="57348" name="Picture 4" descr="İlgili res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21088"/>
            <a:ext cx="2880319" cy="2880320"/>
          </a:xfrm>
          <a:prstGeom prst="rect">
            <a:avLst/>
          </a:prstGeom>
          <a:noFill/>
        </p:spPr>
      </p:pic>
      <p:sp>
        <p:nvSpPr>
          <p:cNvPr id="57350" name="AutoShape 6" descr="kitap okuma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lnSpc>
                <a:spcPct val="80000"/>
              </a:lnSpc>
            </a:pPr>
            <a:r>
              <a:rPr lang="tr-TR" altLang="tr-TR" b="1" spc="-150" dirty="0" smtClean="0">
                <a:solidFill>
                  <a:srgbClr val="FF3300"/>
                </a:solidFill>
              </a:rPr>
              <a:t>Sakinleştikten sonra sizi öfkelendiren kişi ile konuşarak probleminizi halledin.</a:t>
            </a:r>
            <a:endParaRPr lang="tr-TR" altLang="tr-TR" b="1" spc="-150" dirty="0">
              <a:solidFill>
                <a:srgbClr val="FF3300"/>
              </a:solidFill>
            </a:endParaRPr>
          </a:p>
        </p:txBody>
      </p:sp>
      <p:pic>
        <p:nvPicPr>
          <p:cNvPr id="58370" name="Picture 2" descr="konuşma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139952" cy="4139952"/>
          </a:xfrm>
          <a:prstGeom prst="rect">
            <a:avLst/>
          </a:prstGeom>
          <a:noFill/>
        </p:spPr>
      </p:pic>
      <p:pic>
        <p:nvPicPr>
          <p:cNvPr id="58372" name="Picture 4" descr="konuşma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810000" cy="2962276"/>
          </a:xfrm>
          <a:prstGeom prst="rect">
            <a:avLst/>
          </a:prstGeom>
          <a:noFill/>
        </p:spPr>
      </p:pic>
      <p:pic>
        <p:nvPicPr>
          <p:cNvPr id="7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92896"/>
            <a:ext cx="1835696" cy="1835698"/>
          </a:xfrm>
          <a:prstGeom prst="rect">
            <a:avLst/>
          </a:prstGeom>
          <a:noFill/>
        </p:spPr>
      </p:pic>
      <p:sp>
        <p:nvSpPr>
          <p:cNvPr id="58374" name="AutoShape 6" descr="doğru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376" name="AutoShape 8" descr="doğru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8378" name="Picture 10" descr="İlgili 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17032"/>
            <a:ext cx="2857500" cy="2781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lnSpc>
                <a:spcPct val="80000"/>
              </a:lnSpc>
            </a:pPr>
            <a:r>
              <a:rPr lang="tr-TR" altLang="tr-TR" b="1" dirty="0" smtClean="0">
                <a:solidFill>
                  <a:srgbClr val="FF3300"/>
                </a:solidFill>
              </a:rPr>
              <a:t>Sorun yine de çözülmediyse bir büyüğünüzden yardım isteyin.</a:t>
            </a:r>
            <a:endParaRPr lang="tr-TR" altLang="tr-TR" b="1" dirty="0">
              <a:solidFill>
                <a:srgbClr val="FF3300"/>
              </a:solidFill>
            </a:endParaRPr>
          </a:p>
        </p:txBody>
      </p:sp>
      <p:pic>
        <p:nvPicPr>
          <p:cNvPr id="59394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3341">
            <a:off x="467544" y="1844824"/>
            <a:ext cx="288032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6" name="Picture 4" descr="anne baba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206">
            <a:off x="3936039" y="2716600"/>
            <a:ext cx="4603887" cy="2658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zorbalı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754529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2226" name="Picture 2" descr="zorbalı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410445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3250" name="Picture 2" descr="zorbalı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320480" cy="40423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2466" name="Picture 2" descr="zorbalı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20000" cy="4322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42" name="Picture 2" descr="oyun oyna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76664" cy="4825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pic>
        <p:nvPicPr>
          <p:cNvPr id="60418" name="Picture 2" descr="oyun oyna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02236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9394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 r="2561" b="6780"/>
          <a:stretch>
            <a:fillRect/>
          </a:stretch>
        </p:blipFill>
        <p:spPr bwMode="auto">
          <a:xfrm>
            <a:off x="2123728" y="1916832"/>
            <a:ext cx="468052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355162991"/>
              </p:ext>
            </p:extLst>
          </p:nvPr>
        </p:nvGraphicFramePr>
        <p:xfrm>
          <a:off x="3149266" y="288760"/>
          <a:ext cx="3654982" cy="70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80322" y="1861135"/>
            <a:ext cx="4563679" cy="381777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12834" y="2916620"/>
            <a:ext cx="4753304" cy="21756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/>
              <a:t>“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ya</a:t>
            </a:r>
            <a:r>
              <a:rPr lang="en-GB" sz="2400" b="1" dirty="0"/>
              <a:t> da </a:t>
            </a:r>
            <a:r>
              <a:rPr lang="en-GB" sz="2400" b="1" dirty="0" err="1"/>
              <a:t>daha</a:t>
            </a:r>
            <a:r>
              <a:rPr lang="en-GB" sz="2400" b="1" dirty="0"/>
              <a:t> </a:t>
            </a:r>
            <a:r>
              <a:rPr lang="en-GB" sz="2400" b="1" dirty="0" err="1"/>
              <a:t>fazla</a:t>
            </a:r>
            <a:r>
              <a:rPr lang="en-GB" sz="2400" b="1" dirty="0"/>
              <a:t> </a:t>
            </a:r>
            <a:r>
              <a:rPr lang="en-GB" sz="2400" b="1" dirty="0" err="1"/>
              <a:t>öğrencinin</a:t>
            </a:r>
            <a:r>
              <a:rPr lang="en-GB" sz="2400" b="1" dirty="0"/>
              <a:t>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başka</a:t>
            </a:r>
            <a:r>
              <a:rPr lang="en-GB" sz="2400" b="1" dirty="0"/>
              <a:t> </a:t>
            </a:r>
            <a:r>
              <a:rPr lang="en-GB" sz="2400" b="1" dirty="0" err="1"/>
              <a:t>öğrenciye</a:t>
            </a:r>
            <a:r>
              <a:rPr lang="en-GB" sz="2400" b="1" dirty="0"/>
              <a:t> (</a:t>
            </a:r>
            <a:r>
              <a:rPr lang="en-GB" sz="2400" b="1" dirty="0" err="1"/>
              <a:t>mağdur</a:t>
            </a:r>
            <a:r>
              <a:rPr lang="en-GB" sz="2400" b="1" dirty="0" err="1">
                <a:solidFill>
                  <a:schemeClr val="tx1"/>
                </a:solidFill>
              </a:rPr>
              <a:t>a</a:t>
            </a:r>
            <a:r>
              <a:rPr lang="en-GB" sz="2400" b="1" dirty="0">
                <a:solidFill>
                  <a:schemeClr val="tx1"/>
                </a:solidFill>
              </a:rPr>
              <a:t>)  </a:t>
            </a:r>
            <a:r>
              <a:rPr lang="en-GB" sz="2400" b="1" u="sng" dirty="0" err="1">
                <a:solidFill>
                  <a:srgbClr val="FF0000"/>
                </a:solidFill>
              </a:rPr>
              <a:t>sürekli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olarak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olumsuz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eylemlerde</a:t>
            </a:r>
            <a:r>
              <a:rPr lang="en-GB" sz="2400" b="1" dirty="0"/>
              <a:t> </a:t>
            </a:r>
            <a:r>
              <a:rPr lang="en-GB" sz="2400" b="1" dirty="0" err="1"/>
              <a:t>bulunması”dır</a:t>
            </a:r>
            <a:r>
              <a:rPr lang="en-GB" sz="2400" b="1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68893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8370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82717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Zorbalık (şiddet) mı Değil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7346" name="Picture 2" descr="yemek ye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611476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tr-TR" altLang="tr-TR" b="1" dirty="0" smtClean="0">
                <a:solidFill>
                  <a:srgbClr val="FF3300"/>
                </a:solidFill>
              </a:rPr>
              <a:t>Dinlediğiniz için teşekkür ederim!</a:t>
            </a:r>
            <a:endParaRPr lang="tr-TR" dirty="0"/>
          </a:p>
        </p:txBody>
      </p:sp>
      <p:pic>
        <p:nvPicPr>
          <p:cNvPr id="56322" name="Picture 2" descr="teşekkürle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552728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/>
          </a:bodyPr>
          <a:lstStyle/>
          <a:p>
            <a:r>
              <a:rPr lang="tr-TR" sz="48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Haydi Videolarımızı İzleyelim!</a:t>
            </a:r>
            <a:endParaRPr lang="tr-TR" sz="48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AutoShape 2" descr="fil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04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 r="1721"/>
          <a:stretch>
            <a:fillRect/>
          </a:stretch>
        </p:blipFill>
        <p:spPr bwMode="auto">
          <a:xfrm>
            <a:off x="3275856" y="3356992"/>
            <a:ext cx="2808312" cy="2695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r>
              <a:rPr lang="tr-TR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Şiddet – Zorbalık Davranışları</a:t>
            </a:r>
            <a:endParaRPr lang="tr-TR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AutoShape 2" descr="tartışma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2" name="AutoShape 4" descr="tartışma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4" name="Picture 6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4092010" cy="3314528"/>
          </a:xfrm>
          <a:prstGeom prst="rect">
            <a:avLst/>
          </a:prstGeom>
          <a:noFill/>
        </p:spPr>
      </p:pic>
      <p:pic>
        <p:nvPicPr>
          <p:cNvPr id="17416" name="Picture 8" descr="soru işareti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23381" r="15290"/>
          <a:stretch>
            <a:fillRect/>
          </a:stretch>
        </p:blipFill>
        <p:spPr bwMode="auto">
          <a:xfrm rot="1128696">
            <a:off x="7069820" y="1600537"/>
            <a:ext cx="1070360" cy="1661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urma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9154">
            <a:off x="543394" y="1426310"/>
            <a:ext cx="3591662" cy="479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785304" cy="4432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1440159" cy="1440160"/>
          </a:xfrm>
          <a:prstGeom prst="rect">
            <a:avLst/>
          </a:prstGeom>
          <a:noFill/>
        </p:spPr>
      </p:pic>
      <p:pic>
        <p:nvPicPr>
          <p:cNvPr id="7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6672"/>
            <a:ext cx="1440159" cy="144016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419872" y="26064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spc="-150" dirty="0" smtClean="0">
                <a:solidFill>
                  <a:srgbClr val="FF0000"/>
                </a:solidFill>
              </a:rPr>
              <a:t>Vurmak</a:t>
            </a:r>
            <a:endParaRPr lang="tr-TR" sz="4800" b="1" spc="-1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Eşyalarına Zarar Vermek</a:t>
            </a:r>
            <a:endParaRPr lang="tr-TR" b="1" i="1" spc="-3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vurma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049" y="2204864"/>
            <a:ext cx="6111711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yanlış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1440159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>
          <a:xfrm rot="21041596">
            <a:off x="25140" y="144722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tr-TR" sz="4000" i="1" spc="-150" dirty="0" smtClean="0">
                <a:solidFill>
                  <a:srgbClr val="FF0000"/>
                </a:solidFill>
              </a:rPr>
              <a:t>Saç  Çekmek</a:t>
            </a:r>
            <a:endParaRPr lang="tr-TR" sz="4000" spc="-150" dirty="0"/>
          </a:p>
        </p:txBody>
      </p:sp>
      <p:pic>
        <p:nvPicPr>
          <p:cNvPr id="18436" name="Picture 4" descr="saç yol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0089">
            <a:off x="499069" y="2178673"/>
            <a:ext cx="4064931" cy="3166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saç yolma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81562">
            <a:off x="4397923" y="496864"/>
            <a:ext cx="4805758" cy="3476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9 Metin Yer Tutucusu"/>
          <p:cNvSpPr>
            <a:spLocks noGrp="1"/>
          </p:cNvSpPr>
          <p:nvPr>
            <p:ph type="body" idx="1"/>
          </p:nvPr>
        </p:nvSpPr>
        <p:spPr>
          <a:xfrm rot="312030">
            <a:off x="4817044" y="4075213"/>
            <a:ext cx="4040188" cy="823787"/>
          </a:xfrm>
        </p:spPr>
        <p:txBody>
          <a:bodyPr>
            <a:noAutofit/>
          </a:bodyPr>
          <a:lstStyle/>
          <a:p>
            <a:pPr algn="ctr"/>
            <a:r>
              <a:rPr lang="tr-TR" sz="4000" i="1" spc="-150" dirty="0" smtClean="0">
                <a:solidFill>
                  <a:srgbClr val="FF0000"/>
                </a:solidFill>
              </a:rPr>
              <a:t>Isırmak</a:t>
            </a:r>
            <a:endParaRPr lang="tr-TR" sz="4000" spc="-150" dirty="0"/>
          </a:p>
        </p:txBody>
      </p:sp>
      <p:pic>
        <p:nvPicPr>
          <p:cNvPr id="17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720080" cy="720080"/>
          </a:xfrm>
          <a:prstGeom prst="rect">
            <a:avLst/>
          </a:prstGeom>
          <a:noFill/>
        </p:spPr>
      </p:pic>
      <p:pic>
        <p:nvPicPr>
          <p:cNvPr id="18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149080"/>
            <a:ext cx="864095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3322712" cy="778098"/>
          </a:xfrm>
        </p:spPr>
        <p:txBody>
          <a:bodyPr/>
          <a:lstStyle/>
          <a:p>
            <a:r>
              <a:rPr lang="tr-TR" b="1" i="1" spc="-300" dirty="0" smtClean="0">
                <a:solidFill>
                  <a:srgbClr val="FF0000"/>
                </a:solidFill>
              </a:rPr>
              <a:t>Tekme Atmak</a:t>
            </a:r>
            <a:endParaRPr lang="tr-TR" dirty="0"/>
          </a:p>
        </p:txBody>
      </p:sp>
      <p:pic>
        <p:nvPicPr>
          <p:cNvPr id="5" name="Picture 4" descr="tekme atma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86250" cy="321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15277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5148064" y="1052736"/>
            <a:ext cx="33227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1" u="none" strike="noStrike" kern="1200" cap="none" spc="-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Bağırmak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755576" cy="755577"/>
          </a:xfrm>
          <a:prstGeom prst="rect">
            <a:avLst/>
          </a:prstGeom>
          <a:noFill/>
        </p:spPr>
      </p:pic>
      <p:pic>
        <p:nvPicPr>
          <p:cNvPr id="9" name="Picture 6" descr="yanlış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755576" cy="755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422</Words>
  <Application>Microsoft Office PowerPoint</Application>
  <PresentationFormat>Ekran Gösterisi (4:3)</PresentationFormat>
  <Paragraphs>78</Paragraphs>
  <Slides>43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ZORBALIK EĞİTİMİ</vt:lpstr>
      <vt:lpstr>PowerPoint Sunusu</vt:lpstr>
      <vt:lpstr>PowerPoint Sunusu</vt:lpstr>
      <vt:lpstr>PowerPoint Sunusu</vt:lpstr>
      <vt:lpstr>Şiddet – Zorbalık Davranışları</vt:lpstr>
      <vt:lpstr>PowerPoint Sunusu</vt:lpstr>
      <vt:lpstr>Eşyalarına Zarar Vermek</vt:lpstr>
      <vt:lpstr>PowerPoint Sunusu</vt:lpstr>
      <vt:lpstr>Tekme Atmak</vt:lpstr>
      <vt:lpstr>Lakap Takmak</vt:lpstr>
      <vt:lpstr>Küfür Etmek</vt:lpstr>
      <vt:lpstr>Oyunlardan Dışlamak</vt:lpstr>
      <vt:lpstr>Dedikodu Yapmak</vt:lpstr>
      <vt:lpstr>Şiddetle Karşılaştığımızda Ne Hissederiz?</vt:lpstr>
      <vt:lpstr>Şiddetle Karşılaştığımızda Ne Hissederiz?</vt:lpstr>
      <vt:lpstr>Şiddetle Karşılaştığımızda Ne Hissederiz?</vt:lpstr>
      <vt:lpstr>Şiddetle Karşılaştığımızda Ne Hissederiz?</vt:lpstr>
      <vt:lpstr>Şiddetle Karşılaştığımızda Ne Yapmalıyız?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Öfkenizi Kontrol Edin</vt:lpstr>
      <vt:lpstr>Hemen durun ve içinizden 10’a kadar sayın. </vt:lpstr>
      <vt:lpstr>Bunu yaparken bir kaç kez derin nefes alın ve yavaş yavaş verin.</vt:lpstr>
      <vt:lpstr>Kendi kendinize “sakin ol” deyin.</vt:lpstr>
      <vt:lpstr>Sakinleşmek için sevdiğiniz bir şey yapın.</vt:lpstr>
      <vt:lpstr>Sakinleştikten sonra sizi öfkelendiren kişi ile konuşarak probleminizi halledin.</vt:lpstr>
      <vt:lpstr>Sorun yine de çözülmediyse bir büyüğünüzden yardım isteyin.</vt:lpstr>
      <vt:lpstr>Zorbalık (şiddet) mı Değil mi?</vt:lpstr>
      <vt:lpstr>Zorbalık (şiddet) mı Değil mi?</vt:lpstr>
      <vt:lpstr>Zorbalık (şiddet) mı Değil mi?</vt:lpstr>
      <vt:lpstr>Zorbalık (şiddet) mı Değil mi?</vt:lpstr>
      <vt:lpstr>Zorbalık (şiddet) mı Değil mi?</vt:lpstr>
      <vt:lpstr>Zorbalık (şiddet) mı Değil mi?</vt:lpstr>
      <vt:lpstr>Zorbalık (şiddet) mı Değil mi?</vt:lpstr>
      <vt:lpstr>Zorbalık (şiddet) mı Değil mi?</vt:lpstr>
      <vt:lpstr>Zorbalık (şiddet) mı Değil mi?</vt:lpstr>
      <vt:lpstr>Dinlediğiniz için teşekkür ederim!</vt:lpstr>
      <vt:lpstr>Haydi Videolarımızı İzleyelim!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dost</dc:creator>
  <cp:lastModifiedBy>Windows Kullanıcısı</cp:lastModifiedBy>
  <cp:revision>17</cp:revision>
  <dcterms:created xsi:type="dcterms:W3CDTF">2018-03-10T11:48:33Z</dcterms:created>
  <dcterms:modified xsi:type="dcterms:W3CDTF">2018-11-06T11:36:12Z</dcterms:modified>
</cp:coreProperties>
</file>